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2801600" cy="9601200" type="A3"/>
  <p:notesSz cx="6797675" cy="9874250"/>
  <p:defaultTextStyle>
    <a:defPPr>
      <a:defRPr lang="bg-BG"/>
    </a:defPPr>
    <a:lvl1pPr marL="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>
          <p15:clr>
            <a:srgbClr val="A4A3A4"/>
          </p15:clr>
        </p15:guide>
        <p15:guide id="2" pos="67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48" y="48"/>
      </p:cViewPr>
      <p:guideLst>
        <p:guide orient="horz" pos="3024"/>
        <p:guide pos="67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67" d="100"/>
          <a:sy n="67" d="100"/>
        </p:scale>
        <p:origin x="-3276" y="-96"/>
      </p:cViewPr>
      <p:guideLst>
        <p:guide orient="horz" pos="311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8AD070-36F1-4A8B-A0A8-24F1E424AB8D}" type="datetimeFigureOut">
              <a:rPr lang="bg-BG" smtClean="0"/>
              <a:t>30.10.2021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89FF4A-8EE7-48E4-9156-2467BA27D94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754267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C93F9C-8160-4F9F-BA5B-A75F7CDB653F}" type="datetimeFigureOut">
              <a:rPr lang="bg-BG" smtClean="0"/>
              <a:t>30.10.2021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EB8157-8A6F-4093-835B-C7BFC6CE795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171927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EB8157-8A6F-4093-835B-C7BFC6CE795E}" type="slidenum">
              <a:rPr lang="bg-BG" smtClean="0"/>
              <a:t>1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952249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30.10.2021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762413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30.10.2021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01792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238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238" y="4069399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30.10.2021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87409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0080" y="2240281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7480" y="2240281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30.10.2021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14017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3036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3036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30.10.2021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24583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30.10.2021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62723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30.10.2021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27066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1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5070" y="382271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1" y="2009141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30.10.2021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5897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30.10.2021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94002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30.10.2021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3042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81160" y="384494"/>
            <a:ext cx="2880360" cy="81921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0080" y="384494"/>
            <a:ext cx="8427720" cy="819213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30.10.2021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69189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0CBD65-B607-4C4A-A264-869B4C92AC9A}" type="datetimeFigureOut">
              <a:rPr lang="bg-BG" smtClean="0"/>
              <a:t>30.10.2021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09678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0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0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6995" y="4224536"/>
            <a:ext cx="10881360" cy="4320480"/>
          </a:xfrm>
        </p:spPr>
        <p:txBody>
          <a:bodyPr>
            <a:noAutofit/>
          </a:bodyPr>
          <a:lstStyle/>
          <a:p>
            <a:pPr algn="l"/>
            <a:r>
              <a:rPr lang="bg-BG" sz="2600" dirty="0" smtClean="0">
                <a:latin typeface="Arial" pitchFamily="34" charset="0"/>
                <a:cs typeface="Arial" pitchFamily="34" charset="0"/>
              </a:rPr>
              <a:t> </a:t>
            </a:r>
            <a:br>
              <a:rPr lang="bg-BG" sz="2600" dirty="0" smtClean="0">
                <a:latin typeface="Arial" pitchFamily="34" charset="0"/>
                <a:cs typeface="Arial" pitchFamily="34" charset="0"/>
              </a:rPr>
            </a:br>
            <a:r>
              <a:rPr lang="bg-BG" sz="26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2600" dirty="0" smtClean="0">
                <a:latin typeface="Arial" pitchFamily="34" charset="0"/>
                <a:cs typeface="Arial" pitchFamily="34" charset="0"/>
              </a:rPr>
            </a:br>
            <a:r>
              <a:rPr lang="bg-BG" sz="2600" b="1" dirty="0" smtClean="0">
                <a:latin typeface="Arial" pitchFamily="34" charset="0"/>
                <a:cs typeface="Arial" pitchFamily="34" charset="0"/>
              </a:rPr>
              <a:t>Проект и главна цел</a:t>
            </a:r>
            <a:r>
              <a:rPr lang="bg-BG" sz="2600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bg-BG" sz="2600" dirty="0">
                <a:latin typeface="Arial" panose="020B0604020202020204" pitchFamily="34" charset="0"/>
                <a:cs typeface="Arial" panose="020B0604020202020204" pitchFamily="34" charset="0"/>
              </a:rPr>
              <a:t>„Подкрепа за малки  предприятия с оборот над 500 000 лв. за преодоляване на икономическите последствия от пандемията COVID-19“ </a:t>
            </a:r>
            <a:r>
              <a:rPr lang="bg-BG" sz="2600" dirty="0" smtClean="0">
                <a:latin typeface="Arial" pitchFamily="34" charset="0"/>
                <a:cs typeface="Arial" pitchFamily="34" charset="0"/>
              </a:rPr>
              <a:t>по АДПБФП </a:t>
            </a: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BG16RFOP002-2.089-3749-C01</a:t>
            </a:r>
            <a:r>
              <a:rPr lang="bg-BG" sz="2600" dirty="0" smtClean="0">
                <a:latin typeface="Arial" pitchFamily="34" charset="0"/>
                <a:cs typeface="Arial" pitchFamily="34" charset="0"/>
              </a:rPr>
              <a:t> </a:t>
            </a:r>
            <a:br>
              <a:rPr lang="bg-BG" sz="2600" dirty="0" smtClean="0">
                <a:latin typeface="Arial" pitchFamily="34" charset="0"/>
                <a:cs typeface="Arial" pitchFamily="34" charset="0"/>
              </a:rPr>
            </a:br>
            <a:r>
              <a:rPr lang="bg-BG" sz="1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1800" dirty="0" smtClean="0">
                <a:latin typeface="Arial" pitchFamily="34" charset="0"/>
                <a:cs typeface="Arial" pitchFamily="34" charset="0"/>
              </a:rPr>
            </a:br>
            <a:r>
              <a:rPr lang="bg-BG" sz="2800" b="1" dirty="0" smtClean="0">
                <a:latin typeface="Arial" pitchFamily="34" charset="0"/>
                <a:cs typeface="Arial" pitchFamily="34" charset="0"/>
              </a:rPr>
              <a:t>Бенефициент: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"АВЕТТЕ" </a:t>
            </a:r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ЕООД</a:t>
            </a:r>
            <a:r>
              <a:rPr lang="en-US" sz="2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600" b="1" dirty="0" smtClean="0">
                <a:latin typeface="Arial" pitchFamily="34" charset="0"/>
                <a:cs typeface="Arial" pitchFamily="34" charset="0"/>
              </a:rPr>
            </a:br>
            <a:r>
              <a:rPr lang="en-US" sz="26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600" dirty="0" smtClean="0">
                <a:latin typeface="Arial" pitchFamily="34" charset="0"/>
                <a:cs typeface="Arial" pitchFamily="34" charset="0"/>
              </a:rPr>
            </a:br>
            <a:r>
              <a:rPr lang="bg-BG" sz="2600" b="1" dirty="0" smtClean="0">
                <a:latin typeface="Arial" pitchFamily="34" charset="0"/>
                <a:cs typeface="Arial" pitchFamily="34" charset="0"/>
              </a:rPr>
              <a:t>Обща стойност: </a:t>
            </a:r>
            <a:r>
              <a:rPr lang="bg-BG" sz="2600" dirty="0" smtClean="0">
                <a:latin typeface="Arial" pitchFamily="34" charset="0"/>
                <a:cs typeface="Arial" pitchFamily="34" charset="0"/>
              </a:rPr>
              <a:t>50 000 лв., </a:t>
            </a:r>
            <a:r>
              <a:rPr lang="bg-BG" sz="2600" dirty="0">
                <a:latin typeface="Arial" pitchFamily="34" charset="0"/>
                <a:cs typeface="Arial" pitchFamily="34" charset="0"/>
              </a:rPr>
              <a:t>от които 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50 000</a:t>
            </a:r>
            <a:r>
              <a:rPr lang="bg-BG" sz="2600" dirty="0">
                <a:latin typeface="Arial" pitchFamily="34" charset="0"/>
                <a:cs typeface="Arial" pitchFamily="34" charset="0"/>
              </a:rPr>
              <a:t> лв. </a:t>
            </a:r>
            <a:br>
              <a:rPr lang="bg-BG" sz="2600" dirty="0">
                <a:latin typeface="Arial" pitchFamily="34" charset="0"/>
                <a:cs typeface="Arial" pitchFamily="34" charset="0"/>
              </a:rPr>
            </a:br>
            <a:r>
              <a:rPr lang="bg-BG" sz="2600" dirty="0">
                <a:latin typeface="Arial" pitchFamily="34" charset="0"/>
                <a:cs typeface="Arial" pitchFamily="34" charset="0"/>
              </a:rPr>
              <a:t>европейско </a:t>
            </a:r>
            <a:r>
              <a:rPr lang="bg-BG" sz="2600" dirty="0" smtClean="0">
                <a:latin typeface="Arial" pitchFamily="34" charset="0"/>
                <a:cs typeface="Arial" pitchFamily="34" charset="0"/>
              </a:rPr>
              <a:t>и 0 лв. национално съфинансиране.</a:t>
            </a:r>
            <a:r>
              <a:rPr lang="bg-BG" sz="2600" dirty="0">
                <a:latin typeface="Arial" pitchFamily="34" charset="0"/>
                <a:cs typeface="Arial" pitchFamily="34" charset="0"/>
              </a:rPr>
              <a:t/>
            </a:r>
            <a:br>
              <a:rPr lang="bg-BG" sz="2600" dirty="0">
                <a:latin typeface="Arial" pitchFamily="34" charset="0"/>
                <a:cs typeface="Arial" pitchFamily="34" charset="0"/>
              </a:rPr>
            </a:br>
            <a:r>
              <a:rPr lang="bg-BG" sz="2600" dirty="0" smtClean="0">
                <a:latin typeface="Arial" pitchFamily="34" charset="0"/>
                <a:cs typeface="Arial" pitchFamily="34" charset="0"/>
              </a:rPr>
              <a:t> </a:t>
            </a:r>
            <a:br>
              <a:rPr lang="bg-BG" sz="2600" dirty="0" smtClean="0">
                <a:latin typeface="Arial" pitchFamily="34" charset="0"/>
                <a:cs typeface="Arial" pitchFamily="34" charset="0"/>
              </a:rPr>
            </a:br>
            <a:r>
              <a:rPr lang="bg-BG" sz="2600" b="1" dirty="0" smtClean="0">
                <a:latin typeface="Arial" pitchFamily="34" charset="0"/>
                <a:cs typeface="Arial" pitchFamily="34" charset="0"/>
              </a:rPr>
              <a:t>Начало: </a:t>
            </a:r>
            <a:r>
              <a:rPr lang="bg-BG" sz="26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7</a:t>
            </a:r>
            <a:r>
              <a:rPr lang="bg-BG" sz="2600" dirty="0" smtClean="0">
                <a:latin typeface="Arial" pitchFamily="34" charset="0"/>
                <a:cs typeface="Arial" pitchFamily="34" charset="0"/>
              </a:rPr>
              <a:t>.10.2021 </a:t>
            </a:r>
            <a:r>
              <a:rPr lang="bg-BG" sz="2600" dirty="0" smtClean="0">
                <a:latin typeface="Arial" pitchFamily="34" charset="0"/>
                <a:cs typeface="Arial" pitchFamily="34" charset="0"/>
              </a:rPr>
              <a:t>г.</a:t>
            </a:r>
            <a:br>
              <a:rPr lang="bg-BG" sz="2600" dirty="0" smtClean="0">
                <a:latin typeface="Arial" pitchFamily="34" charset="0"/>
                <a:cs typeface="Arial" pitchFamily="34" charset="0"/>
              </a:rPr>
            </a:br>
            <a:r>
              <a:rPr lang="bg-BG" sz="2600" b="1" dirty="0" smtClean="0">
                <a:latin typeface="Arial" pitchFamily="34" charset="0"/>
                <a:cs typeface="Arial" pitchFamily="34" charset="0"/>
              </a:rPr>
              <a:t>Край: </a:t>
            </a:r>
            <a:r>
              <a:rPr lang="bg-BG" sz="26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600" smtClean="0">
                <a:latin typeface="Arial" pitchFamily="34" charset="0"/>
                <a:cs typeface="Arial" pitchFamily="34" charset="0"/>
              </a:rPr>
              <a:t>7</a:t>
            </a:r>
            <a:r>
              <a:rPr lang="bg-BG" sz="2600" smtClean="0">
                <a:latin typeface="Arial" pitchFamily="34" charset="0"/>
                <a:cs typeface="Arial" pitchFamily="34" charset="0"/>
              </a:rPr>
              <a:t>.01.2022 </a:t>
            </a:r>
            <a:r>
              <a:rPr lang="bg-BG" sz="2600" dirty="0">
                <a:latin typeface="Arial" pitchFamily="34" charset="0"/>
                <a:cs typeface="Arial" pitchFamily="34" charset="0"/>
              </a:rPr>
              <a:t>г</a:t>
            </a:r>
            <a:r>
              <a:rPr lang="bg-BG" sz="2600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bg-BG" sz="26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2600" dirty="0" smtClean="0">
                <a:latin typeface="Arial" pitchFamily="34" charset="0"/>
                <a:cs typeface="Arial" pitchFamily="34" charset="0"/>
              </a:rPr>
            </a:br>
            <a:r>
              <a:rPr lang="bg-BG" sz="26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2600" dirty="0" smtClean="0">
                <a:latin typeface="Arial" pitchFamily="34" charset="0"/>
                <a:cs typeface="Arial" pitchFamily="34" charset="0"/>
              </a:rPr>
            </a:br>
            <a:r>
              <a:rPr lang="bg-BG" sz="2000" dirty="0" smtClean="0">
                <a:latin typeface="Arial" pitchFamily="34" charset="0"/>
                <a:cs typeface="Arial" pitchFamily="34" charset="0"/>
              </a:rPr>
              <a:t> </a:t>
            </a:r>
            <a:br>
              <a:rPr lang="bg-BG" sz="2000" dirty="0" smtClean="0">
                <a:latin typeface="Arial" pitchFamily="34" charset="0"/>
                <a:cs typeface="Arial" pitchFamily="34" charset="0"/>
              </a:rPr>
            </a:br>
            <a:endParaRPr lang="bg-BG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ERDF-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" t="641" r="525" b="-5193"/>
          <a:stretch>
            <a:fillRect/>
          </a:stretch>
        </p:blipFill>
        <p:spPr bwMode="auto">
          <a:xfrm>
            <a:off x="784176" y="566529"/>
            <a:ext cx="3327743" cy="352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EFAC9"/>
                  </a:outerShdw>
                </a:effectLst>
              </a14:hiddenEffects>
            </a:ext>
          </a:extLst>
        </p:spPr>
      </p:pic>
      <p:pic>
        <p:nvPicPr>
          <p:cNvPr id="1027" name="Picture 3" descr="logo-bg-cent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573574" y="142064424"/>
            <a:ext cx="4918722" cy="4435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EFAC9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6984" y="361959"/>
            <a:ext cx="3653546" cy="32994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accent1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9036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2</Words>
  <Application>Microsoft Office PowerPoint</Application>
  <PresentationFormat>A3 Paper (297x420 mm)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   Проект и главна цел: „Подкрепа за малки  предприятия с оборот над 500 000 лв. за преодоляване на икономическите последствия от пандемията COVID-19“ по АДПБФП BG16RFOP002-2.089-3749-C01   Бенефициент: "АВЕТТЕ" ЕООД  Обща стойност: 50 000 лв., от които 50 000 лв.  европейско и 0 лв. национално съфинансиране.   Начало: 27.10.2021 г. Край: 27.01.2022 г.    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и главна цел: ………………………………………………………..   Бенефициент:…………………………………   Обща стойност: ……………………………………..лв., от които………………….……..лв.  европейско и  …………..……………..лв. национално съфинансиране.   Начало: …………………..г. Край: ……………………...г.</dc:title>
  <dc:creator>iboychev</dc:creator>
  <cp:lastModifiedBy>Marin</cp:lastModifiedBy>
  <cp:revision>20</cp:revision>
  <cp:lastPrinted>2015-04-23T13:48:25Z</cp:lastPrinted>
  <dcterms:created xsi:type="dcterms:W3CDTF">2015-04-23T13:21:12Z</dcterms:created>
  <dcterms:modified xsi:type="dcterms:W3CDTF">2021-10-30T13:08:38Z</dcterms:modified>
</cp:coreProperties>
</file>